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8"/>
  </p:notesMasterIdLst>
  <p:sldIdLst>
    <p:sldId id="257" r:id="rId2"/>
    <p:sldId id="260" r:id="rId3"/>
    <p:sldId id="262" r:id="rId4"/>
    <p:sldId id="264" r:id="rId5"/>
    <p:sldId id="261" r:id="rId6"/>
    <p:sldId id="265" r:id="rId7"/>
    <p:sldId id="263" r:id="rId8"/>
    <p:sldId id="275" r:id="rId9"/>
    <p:sldId id="269" r:id="rId10"/>
    <p:sldId id="268" r:id="rId11"/>
    <p:sldId id="267" r:id="rId12"/>
    <p:sldId id="272" r:id="rId13"/>
    <p:sldId id="270" r:id="rId14"/>
    <p:sldId id="274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A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Gonzalez" userId="2f96116f9b3586bb" providerId="LiveId" clId="{D3AC7B2A-FBD1-4958-9BD8-5697AF5FE120}"/>
    <pc:docChg chg="custSel addSld modSld">
      <pc:chgData name="Carlos Gonzalez" userId="2f96116f9b3586bb" providerId="LiveId" clId="{D3AC7B2A-FBD1-4958-9BD8-5697AF5FE120}" dt="2023-04-14T19:54:53.170" v="784" actId="20577"/>
      <pc:docMkLst>
        <pc:docMk/>
      </pc:docMkLst>
      <pc:sldChg chg="modSp mod">
        <pc:chgData name="Carlos Gonzalez" userId="2f96116f9b3586bb" providerId="LiveId" clId="{D3AC7B2A-FBD1-4958-9BD8-5697AF5FE120}" dt="2023-04-14T19:50:36.609" v="449" actId="20577"/>
        <pc:sldMkLst>
          <pc:docMk/>
          <pc:sldMk cId="1706148361" sldId="269"/>
        </pc:sldMkLst>
        <pc:spChg chg="mod">
          <ac:chgData name="Carlos Gonzalez" userId="2f96116f9b3586bb" providerId="LiveId" clId="{D3AC7B2A-FBD1-4958-9BD8-5697AF5FE120}" dt="2023-04-14T19:50:36.609" v="449" actId="20577"/>
          <ac:spMkLst>
            <pc:docMk/>
            <pc:sldMk cId="1706148361" sldId="269"/>
            <ac:spMk id="5" creationId="{7556D543-50EF-474D-926D-135568D55949}"/>
          </ac:spMkLst>
        </pc:spChg>
      </pc:sldChg>
      <pc:sldChg chg="modSp mod">
        <pc:chgData name="Carlos Gonzalez" userId="2f96116f9b3586bb" providerId="LiveId" clId="{D3AC7B2A-FBD1-4958-9BD8-5697AF5FE120}" dt="2023-04-14T19:54:53.170" v="784" actId="20577"/>
        <pc:sldMkLst>
          <pc:docMk/>
          <pc:sldMk cId="1035929282" sldId="271"/>
        </pc:sldMkLst>
        <pc:spChg chg="mod">
          <ac:chgData name="Carlos Gonzalez" userId="2f96116f9b3586bb" providerId="LiveId" clId="{D3AC7B2A-FBD1-4958-9BD8-5697AF5FE120}" dt="2023-04-14T19:54:53.170" v="784" actId="20577"/>
          <ac:spMkLst>
            <pc:docMk/>
            <pc:sldMk cId="1035929282" sldId="271"/>
            <ac:spMk id="3" creationId="{98F6B261-FA0F-1528-36F8-9AEFF6AD1BA2}"/>
          </ac:spMkLst>
        </pc:spChg>
      </pc:sldChg>
      <pc:sldChg chg="modSp mod">
        <pc:chgData name="Carlos Gonzalez" userId="2f96116f9b3586bb" providerId="LiveId" clId="{D3AC7B2A-FBD1-4958-9BD8-5697AF5FE120}" dt="2023-04-14T19:51:29.171" v="450" actId="1036"/>
        <pc:sldMkLst>
          <pc:docMk/>
          <pc:sldMk cId="3844006168" sldId="272"/>
        </pc:sldMkLst>
        <pc:picChg chg="mod">
          <ac:chgData name="Carlos Gonzalez" userId="2f96116f9b3586bb" providerId="LiveId" clId="{D3AC7B2A-FBD1-4958-9BD8-5697AF5FE120}" dt="2023-04-14T19:51:29.171" v="450" actId="1036"/>
          <ac:picMkLst>
            <pc:docMk/>
            <pc:sldMk cId="3844006168" sldId="272"/>
            <ac:picMk id="7" creationId="{D1047779-A2A2-70A3-58EC-735ED7CC5F6B}"/>
          </ac:picMkLst>
        </pc:picChg>
      </pc:sldChg>
      <pc:sldChg chg="modSp new mod">
        <pc:chgData name="Carlos Gonzalez" userId="2f96116f9b3586bb" providerId="LiveId" clId="{D3AC7B2A-FBD1-4958-9BD8-5697AF5FE120}" dt="2023-04-14T19:47:15.911" v="143" actId="20577"/>
        <pc:sldMkLst>
          <pc:docMk/>
          <pc:sldMk cId="2874080422" sldId="275"/>
        </pc:sldMkLst>
        <pc:spChg chg="mod">
          <ac:chgData name="Carlos Gonzalez" userId="2f96116f9b3586bb" providerId="LiveId" clId="{D3AC7B2A-FBD1-4958-9BD8-5697AF5FE120}" dt="2023-04-14T19:46:22.001" v="47" actId="20577"/>
          <ac:spMkLst>
            <pc:docMk/>
            <pc:sldMk cId="2874080422" sldId="275"/>
            <ac:spMk id="2" creationId="{B5899E6D-2F09-D0A9-FB8C-7A97C166B3F1}"/>
          </ac:spMkLst>
        </pc:spChg>
        <pc:spChg chg="mod">
          <ac:chgData name="Carlos Gonzalez" userId="2f96116f9b3586bb" providerId="LiveId" clId="{D3AC7B2A-FBD1-4958-9BD8-5697AF5FE120}" dt="2023-04-14T19:47:15.911" v="143" actId="20577"/>
          <ac:spMkLst>
            <pc:docMk/>
            <pc:sldMk cId="2874080422" sldId="275"/>
            <ac:spMk id="4" creationId="{598EA4D9-7691-C000-676A-78554C504F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CDD95-C829-4649-BB8D-1C45E89AF621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DB92D-8379-4F93-B825-B7A37A84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DB92D-8379-4F93-B825-B7A37A8493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9A79-0C9A-EC4D-9833-881716D6B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4F58B-B0F4-6B49-96E1-A3DA9CFC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5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736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63C3-4244-A742-ACF4-3DFBFC5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FC02-624D-EF46-BFD3-863C89B4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064E-9846-DA4F-916B-4EF3BE172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97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923A-CB45-4449-8842-8CD81DDC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646C-D8A4-EB4E-91E4-D16664677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45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739A-1B88-864A-8F17-580BD50C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2C530-0EB8-594F-94A9-7E068D7E4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4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0D60D7-DBBC-D048-97C0-8F0799F05A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01317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718EE-DCBC-6B40-89DB-6DACC21F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7" y="3329609"/>
            <a:ext cx="11019183" cy="200770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5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89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C418-7B51-1F42-B682-6468D618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82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6E81-EF91-B94E-B2FB-A0261A8D0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6164" y="457201"/>
            <a:ext cx="6361045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D86DA-BF2A-2945-93CD-9E6EBE526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8823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05E0-DFB0-8A4C-89B0-6BA2273F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2818-A55D-8448-8F42-F18052346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7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CD4-1B38-0B4A-BD67-44F80495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30C33-1A0F-2F41-BCE8-FACE145DE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33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3B50-55C6-4547-AE34-47292853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4845-0921-4245-99E6-7D64D448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0B7EC-F64E-7C44-B560-9A1C6F85F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9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F5AA-0E35-D349-A12B-D186E966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AA2B3-3F14-B949-B39D-D26FDD15B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BDE1F-09B3-BC4F-B394-8B3AA903F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05A397-558A-8545-AA36-20A4AED9D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84FF-3648-9045-BD6E-E6E2A8427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66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B103-237B-544E-B56B-CCC65246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035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36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E7EF30F-C836-0143-8B61-4C5A86296B4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2DE75-C282-1C43-AEAD-02A07B8C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7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E3F2-D660-2D4A-8E24-56F21CCB4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38609-610D-7C48-849D-33FE2177FFE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33BD-96E6-FE4F-B182-03257A4B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7722-51FE-EF4B-9E63-E4695586A2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AC10482-C5B2-2243-B02C-AE711CD2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134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5AFDE-5DDE-4D41-9D46-31E7A3C94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Transfer-Matrix Abstraction To Analyze The Effect </a:t>
            </a:r>
            <a:br>
              <a:rPr lang="en-US" sz="4000" dirty="0"/>
            </a:br>
            <a:r>
              <a:rPr lang="en-US" sz="4000" dirty="0"/>
              <a:t>Of Manufacturing Variations In Silicon Photonic Circuits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1E1E5D-C4B5-9748-8E04-B9866A7F9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1969"/>
            <a:ext cx="9144000" cy="165576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Team: Carlos Gonzalez 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Faculty Advisors: Dr. Priyank Kalla,</a:t>
            </a:r>
          </a:p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Dr. Angela Rasmussen</a:t>
            </a:r>
          </a:p>
          <a:p>
            <a:pPr algn="ctr"/>
            <a:endParaRPr lang="en-US" sz="20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Audio 10">
            <a:hlinkClick r:id="" action="ppaction://media"/>
            <a:extLst>
              <a:ext uri="{FF2B5EF4-FFF2-40B4-BE49-F238E27FC236}">
                <a16:creationId xmlns:a16="http://schemas.microsoft.com/office/drawing/2014/main" id="{B12A4313-72B8-A55C-2CC8-00924041F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Current Work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 am currently working on building the classes for each optical system. Once I have all the needed classes, I will start creating the main program that reads in a circuit file.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Successfully replicated the Ph.D. student’s simple simulation with my implementation and code structure.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Started building the MZI class first.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27B787AD-9FE8-FAA2-4055-D97B60DFE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25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3"/>
    </mc:Choice>
    <mc:Fallback xmlns="">
      <p:transition spd="slow" advTm="2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02" y="1401656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Recreate this circuit with my structured python program. 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E452B4-0B17-0345-10C8-00F58D11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7219"/>
            <a:ext cx="3742770" cy="18907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58721-ADE6-4B76-AFD9-3F4DC9156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4" t="1251" r="19686" b="1389"/>
          <a:stretch/>
        </p:blipFill>
        <p:spPr>
          <a:xfrm>
            <a:off x="5602291" y="211049"/>
            <a:ext cx="6456360" cy="5734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4A60E-65ED-59C0-5FF1-4FC7B85631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35"/>
          <a:stretch/>
        </p:blipFill>
        <p:spPr>
          <a:xfrm>
            <a:off x="256814" y="5107021"/>
            <a:ext cx="5163271" cy="693756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20C92F9-9D08-7302-105A-498BF7E1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1A449FE5-4611-20E6-0CBA-D7112EA35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98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80"/>
    </mc:Choice>
    <mc:Fallback xmlns="">
      <p:transition spd="slow" advTm="5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Experiment Cont..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FE20158A-F2FA-638A-A950-F2FAAB222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047779-A2A2-70A3-58EC-735ED7CC5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994"/>
          <a:stretch/>
        </p:blipFill>
        <p:spPr>
          <a:xfrm>
            <a:off x="1046430" y="1383187"/>
            <a:ext cx="3924848" cy="32770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2E5C9D-6953-65E8-12C1-A011401F8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336" y="1374562"/>
            <a:ext cx="372479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3"/>
    </mc:Choice>
    <mc:Fallback xmlns="">
      <p:transition spd="slow" advTm="17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372"/>
            <a:ext cx="10515600" cy="13255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0671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Now I am running through all 16 input entries for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0,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1,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2,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X</a:t>
            </a:r>
            <a:r>
              <a:rPr lang="en-US" baseline="-25000" dirty="0">
                <a:solidFill>
                  <a:schemeClr val="bg2">
                    <a:lumMod val="10000"/>
                  </a:schemeClr>
                </a:solidFill>
              </a:rPr>
              <a:t>3.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Interested in seeing how the circuit will react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 Output</a:t>
            </a: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F941C-FAF6-652F-4031-C0D6A9263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09"/>
          <a:stretch/>
        </p:blipFill>
        <p:spPr>
          <a:xfrm>
            <a:off x="6584649" y="713626"/>
            <a:ext cx="5472673" cy="5179174"/>
          </a:xfrm>
          <a:prstGeom prst="rect">
            <a:avLst/>
          </a:prstGeom>
        </p:spPr>
      </p:pic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FAD7250D-4B49-18F0-B241-C7E41286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06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7"/>
    </mc:Choice>
    <mc:Fallback xmlns="">
      <p:transition spd="slow" advTm="2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8CEB-5DF1-EEA9-3A71-6F48F511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 </a:t>
            </a:r>
            <a:r>
              <a:rPr lang="en-US" dirty="0"/>
              <a:t>Experiment 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81366-A5D7-CA74-F5CC-3A1237BBC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57869" y="1467314"/>
            <a:ext cx="6295931" cy="43655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4A91E8-05E6-AE3E-8545-A29ED0FB0C71}"/>
              </a:ext>
            </a:extLst>
          </p:cNvPr>
          <p:cNvSpPr txBox="1"/>
          <p:nvPr/>
        </p:nvSpPr>
        <p:spPr>
          <a:xfrm>
            <a:off x="479834" y="1575303"/>
            <a:ext cx="4445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Findings: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Dead loops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Working Inputs</a:t>
            </a:r>
          </a:p>
          <a:p>
            <a:endParaRPr lang="en-US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3BAF014-91C8-E722-207C-AE09A31F91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743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1"/>
    </mc:Choice>
    <mc:Fallback xmlns="">
      <p:transition spd="slow" advTm="15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0C19-9ADB-2D99-278A-0FC1EAF8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B261-FA0F-1528-36F8-9AEFF6AD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620"/>
            <a:ext cx="4729681" cy="42673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Useful tool to test more complex linear optical circuits.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high-level abstraction to validate silicon photonic circuits.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Can help analyze the effect of manufacturability variations and defects in silicon photonic circuits.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FE6B6-18E9-2314-320B-E1BD7B91D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881" y="2368204"/>
            <a:ext cx="6407451" cy="2121592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750C7E6-B6C3-64E8-7535-A4B384583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59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02"/>
    </mc:Choice>
    <mc:Fallback xmlns="">
      <p:transition spd="slow" advTm="28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Thank You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529C810-F242-F088-7307-F99944FD5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050" y="471805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57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3"/>
    </mc:Choice>
    <mc:Fallback xmlns="">
      <p:transition spd="slow" advTm="3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58739B-A654-77D0-453C-C38795FC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861939"/>
          </a:xfrm>
        </p:spPr>
        <p:txBody>
          <a:bodyPr>
            <a:normAutofit/>
          </a:bodyPr>
          <a:lstStyle/>
          <a:p>
            <a:r>
              <a:rPr lang="en-US" sz="4400" dirty="0"/>
              <a:t>Motivation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4D3C77B-CE2E-6C97-CDE9-0A01A0A7ADC3}"/>
              </a:ext>
            </a:extLst>
          </p:cNvPr>
          <p:cNvSpPr txBox="1">
            <a:spLocks/>
          </p:cNvSpPr>
          <p:nvPr/>
        </p:nvSpPr>
        <p:spPr>
          <a:xfrm>
            <a:off x="1141413" y="1500671"/>
            <a:ext cx="10726589" cy="1635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The emergence of Silicon (Si) photonics necessitates the development of automated testing and validation techniques/tools.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Si photonics have widespread applications in fields such as communication, signal processing, quantum, reversible computation and optical sensing.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EB735-43AD-1D66-B228-75B7B026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556" y="3207761"/>
            <a:ext cx="4142887" cy="2331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965D7E-2938-C270-81FD-9A117C3BF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005" y="3208138"/>
            <a:ext cx="5051455" cy="2331441"/>
          </a:xfrm>
          <a:prstGeom prst="rect">
            <a:avLst/>
          </a:prstGeom>
        </p:spPr>
      </p:pic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A0D0BFB-7E6B-7467-CBFB-71E64AA2E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40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9"/>
    </mc:Choice>
    <mc:Fallback xmlns="">
      <p:transition spd="slow" advTm="2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Background Info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waveguides are transparent to telecommunication wavelength range enabling them to guide the transmission of a wave in the medium. 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Silicon and silicon dioxide are ideal for constructing optical waveguides given the large refractive index contrast between the two, we focus on transmission at 1550nm.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We can represent optical systems with transfer matrices. 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Audio 41">
            <a:hlinkClick r:id="" action="ppaction://media"/>
            <a:extLst>
              <a:ext uri="{FF2B5EF4-FFF2-40B4-BE49-F238E27FC236}">
                <a16:creationId xmlns:a16="http://schemas.microsoft.com/office/drawing/2014/main" id="{C974E8D5-8E63-819A-6894-E6299B433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Rockwell" panose="02060603020205020403" pitchFamily="18" charset="0"/>
              </a:rPr>
              <a:t>Optical Systems &amp; Transfer Matrices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DBC389-7D51-670E-DF20-3663601D9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001" y="1428877"/>
            <a:ext cx="3554733" cy="1103483"/>
          </a:xfr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A2AC8-FD90-CC74-408A-23CAAD6B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602" y="1647888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822EC-9D1F-B880-FFB8-E8448716D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77" r="1" b="13445"/>
          <a:stretch/>
        </p:blipFill>
        <p:spPr>
          <a:xfrm>
            <a:off x="5638602" y="3096270"/>
            <a:ext cx="4428074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A5230-B830-38AA-9408-81DA61A97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851380"/>
            <a:ext cx="3554733" cy="120607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AA938-A089-8A3F-0E77-B488DD9D56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886"/>
          <a:stretch/>
        </p:blipFill>
        <p:spPr>
          <a:xfrm>
            <a:off x="1143001" y="4376471"/>
            <a:ext cx="3554733" cy="153881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2B594-338A-94A3-CC8B-D16E9F41C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9" t="-1" b="72688"/>
          <a:stretch/>
        </p:blipFill>
        <p:spPr>
          <a:xfrm>
            <a:off x="5638602" y="4813149"/>
            <a:ext cx="4291730" cy="665459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Audio 52">
            <a:hlinkClick r:id="" action="ppaction://media"/>
            <a:extLst>
              <a:ext uri="{FF2B5EF4-FFF2-40B4-BE49-F238E27FC236}">
                <a16:creationId xmlns:a16="http://schemas.microsoft.com/office/drawing/2014/main" id="{4818E47C-1C04-C48C-DAED-B5B59525A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73EDDF2-3227-0C2F-CD88-1A3A970997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32549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D580C5-0A59-D44C-92F6-A140C137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8" y="177105"/>
            <a:ext cx="11019183" cy="112047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Mach-Zehnder</a:t>
            </a:r>
            <a:r>
              <a:rPr lang="en-US" sz="4400" dirty="0">
                <a:solidFill>
                  <a:srgbClr val="FF0000"/>
                </a:solidFill>
                <a:latin typeface="Rockwell" panose="02060603020205020403" pitchFamily="18" charset="0"/>
              </a:rPr>
              <a:t> Interferometer (MZI)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7" name="Content Placeholder 71" descr="Content Placeholder 71">
            <a:extLst>
              <a:ext uri="{FF2B5EF4-FFF2-40B4-BE49-F238E27FC236}">
                <a16:creationId xmlns:a16="http://schemas.microsoft.com/office/drawing/2014/main" id="{40B5A02A-14DC-FF0F-34A0-02E8C54C2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566" y="1112451"/>
            <a:ext cx="8458200" cy="481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5" descr="Picture 5">
            <a:extLst>
              <a:ext uri="{FF2B5EF4-FFF2-40B4-BE49-F238E27FC236}">
                <a16:creationId xmlns:a16="http://schemas.microsoft.com/office/drawing/2014/main" id="{0DFFC018-2F17-003C-0CA6-0182B9FC7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503" r="37185"/>
          <a:stretch>
            <a:fillRect/>
          </a:stretch>
        </p:blipFill>
        <p:spPr>
          <a:xfrm>
            <a:off x="4934740" y="1792640"/>
            <a:ext cx="1434547" cy="212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4" descr="Picture 4">
            <a:extLst>
              <a:ext uri="{FF2B5EF4-FFF2-40B4-BE49-F238E27FC236}">
                <a16:creationId xmlns:a16="http://schemas.microsoft.com/office/drawing/2014/main" id="{CD994C7B-12DD-5DE9-DE20-8335886AA1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1612"/>
          <a:stretch>
            <a:fillRect/>
          </a:stretch>
        </p:blipFill>
        <p:spPr>
          <a:xfrm>
            <a:off x="2576453" y="1748908"/>
            <a:ext cx="2358287" cy="221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3" descr="Picture 3">
            <a:extLst>
              <a:ext uri="{FF2B5EF4-FFF2-40B4-BE49-F238E27FC236}">
                <a16:creationId xmlns:a16="http://schemas.microsoft.com/office/drawing/2014/main" id="{E5706108-C23F-57EF-D1A0-FE3B5B44BF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815"/>
          <a:stretch>
            <a:fillRect/>
          </a:stretch>
        </p:blipFill>
        <p:spPr>
          <a:xfrm>
            <a:off x="6310253" y="1748908"/>
            <a:ext cx="2284429" cy="221286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06C65C9E-9F93-00A1-12FB-E06AA7A65F45}"/>
              </a:ext>
            </a:extLst>
          </p:cNvPr>
          <p:cNvSpPr txBox="1"/>
          <p:nvPr/>
        </p:nvSpPr>
        <p:spPr>
          <a:xfrm>
            <a:off x="5939466" y="5223642"/>
            <a:ext cx="3657600" cy="7010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0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π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bar</a:t>
            </a:r>
          </a:p>
          <a:p>
            <a:pPr>
              <a:defRPr sz="2000">
                <a:solidFill>
                  <a:srgbClr val="FFF185"/>
                </a:solidFill>
              </a:defRPr>
            </a:pP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S = 1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 err="1">
                <a:solidFill>
                  <a:srgbClr val="FF0000"/>
                </a:solidFill>
                <a:latin typeface="Rockwell" panose="02060603020205020403" pitchFamily="18" charset="0"/>
              </a:rPr>
              <a:t>Δφ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  =  0   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dirty="0">
                <a:solidFill>
                  <a:srgbClr val="FF0000"/>
                </a:solidFill>
                <a:latin typeface="Rockwell" panose="02060603020205020403" pitchFamily="18" charset="0"/>
              </a:rPr>
              <a:t>cross</a:t>
            </a:r>
          </a:p>
        </p:txBody>
      </p:sp>
      <p:pic>
        <p:nvPicPr>
          <p:cNvPr id="22" name="Picture 7" descr="Picture 7">
            <a:extLst>
              <a:ext uri="{FF2B5EF4-FFF2-40B4-BE49-F238E27FC236}">
                <a16:creationId xmlns:a16="http://schemas.microsoft.com/office/drawing/2014/main" id="{D20812D6-39C5-2669-BF71-3596FD81C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7761" y="4575942"/>
            <a:ext cx="970355" cy="1295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Audio 33">
            <a:hlinkClick r:id="" action="ppaction://media"/>
            <a:extLst>
              <a:ext uri="{FF2B5EF4-FFF2-40B4-BE49-F238E27FC236}">
                <a16:creationId xmlns:a16="http://schemas.microsoft.com/office/drawing/2014/main" id="{22E26B5A-D72C-0B97-3D83-44C92A0A2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19"/>
            <a:ext cx="10782300" cy="1325563"/>
          </a:xfrm>
        </p:spPr>
        <p:txBody>
          <a:bodyPr/>
          <a:lstStyle/>
          <a:p>
            <a:r>
              <a:rPr lang="en-US" sz="4400" dirty="0"/>
              <a:t>Crossbar Gates – Logic Building Block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C87833-1ED5-C770-CAF9-730A90BEE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82220"/>
            <a:ext cx="10012067" cy="4104179"/>
          </a:xfrm>
        </p:spPr>
        <p:txBody>
          <a:bodyPr/>
          <a:lstStyle/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Electrically controlled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2x2 Optical Router (“switch”)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electrical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primary input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a, b, c, d =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optical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 waveguides</a:t>
            </a:r>
          </a:p>
          <a:p>
            <a:pPr>
              <a:buClr>
                <a:schemeClr val="bg2">
                  <a:lumMod val="10000"/>
                </a:schemeClr>
              </a:buClr>
              <a:defRPr sz="2000">
                <a:solidFill>
                  <a:srgbClr val="FFE947"/>
                </a:solidFill>
              </a:defRPr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Crossbar Gate</a:t>
            </a: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0 (bar)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c, b = d)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S = 1 (cross) 	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  <a:ea typeface="Wingdings"/>
                <a:cs typeface="Wingdings"/>
                <a:sym typeface="Wingdings"/>
              </a:rPr>
              <a:t>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ckwell" panose="02060603020205020403" pitchFamily="18" charset="0"/>
              </a:rPr>
              <a:t>(a = d, b = c)</a:t>
            </a:r>
            <a:endParaRPr lang="en-US" sz="2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  <a:p>
            <a:pPr marL="740663" lvl="1" indent="-285750">
              <a:spcBef>
                <a:spcPts val="400"/>
              </a:spcBef>
              <a:buClr>
                <a:schemeClr val="bg2">
                  <a:lumMod val="10000"/>
                </a:schemeClr>
              </a:buClr>
              <a:defRPr sz="1800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DEDE0-E16E-0A65-2AB4-7F2BAD37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273" y="1665277"/>
            <a:ext cx="3495776" cy="17402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5" descr="Picture 5">
            <a:extLst>
              <a:ext uri="{FF2B5EF4-FFF2-40B4-BE49-F238E27FC236}">
                <a16:creationId xmlns:a16="http://schemas.microsoft.com/office/drawing/2014/main" id="{E17BBFF5-C730-3A93-978F-8ED4109CF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54" t="19571" r="22722" b="18456"/>
          <a:stretch>
            <a:fillRect/>
          </a:stretch>
        </p:blipFill>
        <p:spPr>
          <a:xfrm rot="260600">
            <a:off x="1671393" y="3750289"/>
            <a:ext cx="3495772" cy="217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Picture 4">
            <a:extLst>
              <a:ext uri="{FF2B5EF4-FFF2-40B4-BE49-F238E27FC236}">
                <a16:creationId xmlns:a16="http://schemas.microsoft.com/office/drawing/2014/main" id="{A2225D9A-583F-601A-6C7B-1AEE391AB8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62" t="22384" r="24009" b="19926"/>
          <a:stretch/>
        </p:blipFill>
        <p:spPr>
          <a:xfrm rot="391743">
            <a:off x="6587637" y="3858529"/>
            <a:ext cx="3400010" cy="200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Audio 36">
            <a:hlinkClick r:id="" action="ppaction://media"/>
            <a:extLst>
              <a:ext uri="{FF2B5EF4-FFF2-40B4-BE49-F238E27FC236}">
                <a16:creationId xmlns:a16="http://schemas.microsoft.com/office/drawing/2014/main" id="{BAB809E3-83D5-F79A-D3F4-86B7459810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3D06D-9D0A-E34E-A520-2ADB44C2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131" y="428625"/>
            <a:ext cx="9837737" cy="638175"/>
          </a:xfrm>
        </p:spPr>
        <p:txBody>
          <a:bodyPr>
            <a:noAutofit/>
          </a:bodyPr>
          <a:lstStyle/>
          <a:p>
            <a:r>
              <a:rPr lang="en-US" sz="4400" dirty="0"/>
              <a:t>Virtual Gate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E399F-2D3E-9AEF-E490-92150731C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050" y="1901819"/>
            <a:ext cx="8077900" cy="30543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Audio 17">
            <a:hlinkClick r:id="" action="ppaction://media"/>
            <a:extLst>
              <a:ext uri="{FF2B5EF4-FFF2-40B4-BE49-F238E27FC236}">
                <a16:creationId xmlns:a16="http://schemas.microsoft.com/office/drawing/2014/main" id="{345CA23C-50A8-FDB5-8CA4-859E289483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9E6D-2F09-D0A9-FB8C-7A97C166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have and &amp; </a:t>
            </a:r>
            <a:r>
              <a:rPr lang="en-US" dirty="0" err="1"/>
              <a:t>ors</a:t>
            </a:r>
            <a:r>
              <a:rPr lang="en-US" dirty="0"/>
              <a:t> I can make a circuit.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11D18-670D-28FB-29EA-2824187BF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EA4D9-7691-C000-676A-78554C504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 a circuit example here to illustrate using </a:t>
            </a:r>
            <a:r>
              <a:rPr lang="en-US" dirty="0" err="1"/>
              <a:t>mzis</a:t>
            </a:r>
            <a:r>
              <a:rPr lang="en-US" dirty="0"/>
              <a:t> and also what happens with a defect. </a:t>
            </a:r>
          </a:p>
        </p:txBody>
      </p:sp>
    </p:spTree>
    <p:extLst>
      <p:ext uri="{BB962C8B-B14F-4D97-AF65-F5344CB8AC3E}">
        <p14:creationId xmlns:p14="http://schemas.microsoft.com/office/powerpoint/2010/main" val="287408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D822F8-73D7-974B-A9BE-9B9A9F7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sz="4400" dirty="0"/>
              <a:t>oals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6D543-50EF-474D-926D-135568D5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python program that can simulate and run silicon photonic circuits using a more structured procedure. User’s can also use the virtual gates as “building blocks” to build 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photonic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circuits.</a:t>
            </a:r>
          </a:p>
          <a:p>
            <a:pPr lvl="1">
              <a:lnSpc>
                <a:spcPct val="120000"/>
              </a:lnSpc>
              <a:buSzPct val="125000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Create a file format to store and read optical photonic circuits</a:t>
            </a:r>
          </a:p>
          <a:p>
            <a:pPr lvl="2">
              <a:lnSpc>
                <a:spcPct val="120000"/>
              </a:lnSpc>
              <a:buSzPct val="125000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Tahoma" panose="020B0604030504040204" pitchFamily="34" charset="0"/>
                <a:cs typeface="Tahoma" panose="020B0604030504040204" pitchFamily="34" charset="0"/>
              </a:rPr>
              <a:t>Extract functional parameters in transfer matrices for simulation.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Solution of transfer matrices to help in computing outputs for simulation. Transfer matrices are an abstraction for quick solving instead of using FDTD methods.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A6D17B32-2DB2-27D8-69B5-70AE2E17E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61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3"/>
    </mc:Choice>
    <mc:Fallback xmlns="">
      <p:transition spd="slow" advTm="2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magine U Palette">
      <a:dk1>
        <a:srgbClr val="708E99"/>
      </a:dk1>
      <a:lt1>
        <a:srgbClr val="FFFFFF"/>
      </a:lt1>
      <a:dk2>
        <a:srgbClr val="708E99"/>
      </a:dk2>
      <a:lt2>
        <a:srgbClr val="E2E6E6"/>
      </a:lt2>
      <a:accent1>
        <a:srgbClr val="CC0000"/>
      </a:accent1>
      <a:accent2>
        <a:srgbClr val="FBA918"/>
      </a:accent2>
      <a:accent3>
        <a:srgbClr val="890000"/>
      </a:accent3>
      <a:accent4>
        <a:srgbClr val="FF8427"/>
      </a:accent4>
      <a:accent5>
        <a:srgbClr val="CC9900"/>
      </a:accent5>
      <a:accent6>
        <a:srgbClr val="B22600"/>
      </a:accent6>
      <a:hlink>
        <a:srgbClr val="FBA918"/>
      </a:hlink>
      <a:folHlink>
        <a:srgbClr val="03AB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496</Words>
  <Application>Microsoft Office PowerPoint</Application>
  <PresentationFormat>Widescreen</PresentationFormat>
  <Paragraphs>52</Paragraphs>
  <Slides>16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Rockwell</vt:lpstr>
      <vt:lpstr>Office Theme</vt:lpstr>
      <vt:lpstr>Transfer-Matrix Abstraction To Analyze The Effect  Of Manufacturing Variations In Silicon Photonic Circuits</vt:lpstr>
      <vt:lpstr>Motivation</vt:lpstr>
      <vt:lpstr>Background Info</vt:lpstr>
      <vt:lpstr>Optical Systems &amp; Transfer Matrices</vt:lpstr>
      <vt:lpstr>Mach-Zehnder Interferometer (MZI)</vt:lpstr>
      <vt:lpstr>Crossbar Gates – Logic Building Block</vt:lpstr>
      <vt:lpstr>Virtual Gate Operators</vt:lpstr>
      <vt:lpstr>I have and &amp; ors I can make a circuit.</vt:lpstr>
      <vt:lpstr>Goals</vt:lpstr>
      <vt:lpstr>Current Work</vt:lpstr>
      <vt:lpstr>1st Experiment </vt:lpstr>
      <vt:lpstr>1st Experiment Cont..</vt:lpstr>
      <vt:lpstr>2nd Experiment</vt:lpstr>
      <vt:lpstr>2nd Experiment cont..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Titensor</dc:creator>
  <cp:lastModifiedBy>Carlos Gonzalez</cp:lastModifiedBy>
  <cp:revision>23</cp:revision>
  <dcterms:created xsi:type="dcterms:W3CDTF">2019-01-03T16:39:32Z</dcterms:created>
  <dcterms:modified xsi:type="dcterms:W3CDTF">2023-04-14T19:54:59Z</dcterms:modified>
</cp:coreProperties>
</file>